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65" r:id="rId4"/>
    <p:sldId id="268" r:id="rId5"/>
    <p:sldId id="271" r:id="rId6"/>
    <p:sldId id="270" r:id="rId7"/>
    <p:sldId id="272" r:id="rId8"/>
    <p:sldId id="273" r:id="rId9"/>
    <p:sldId id="275" r:id="rId10"/>
    <p:sldId id="276" r:id="rId11"/>
    <p:sldId id="277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EAEAEA"/>
    <a:srgbClr val="44546A"/>
    <a:srgbClr val="2F326B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3D00C-641A-4FAB-B185-AA50DEE60071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AD8F9-4554-4DB1-A9C7-1F240C4479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8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7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3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6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98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00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52414" y="1580657"/>
            <a:ext cx="1556362" cy="15559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0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5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9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15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3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8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6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61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D3183-5241-42EE-8A57-2586DCC3895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FB102-489E-4106-A5E8-79B5141FE9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2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-1-QLh7wo8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8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sosceles Triangle 25"/>
          <p:cNvSpPr/>
          <p:nvPr/>
        </p:nvSpPr>
        <p:spPr>
          <a:xfrm rot="20158101">
            <a:off x="2629522" y="625127"/>
            <a:ext cx="4798078" cy="4792987"/>
          </a:xfrm>
          <a:prstGeom prst="triangle">
            <a:avLst/>
          </a:prstGeom>
          <a:noFill/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00891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242612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91524" y="619433"/>
            <a:ext cx="2743201" cy="2809568"/>
            <a:chOff x="1179872" y="1238865"/>
            <a:chExt cx="5486401" cy="5619135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035277" y="1238865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445342" y="227125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179872" y="3082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890685" y="1861664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9057098" y="4658807"/>
            <a:ext cx="2743201" cy="2809568"/>
            <a:chOff x="18111021" y="9317613"/>
            <a:chExt cx="5486401" cy="5619135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18966426" y="9317613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8376491" y="1035000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111021" y="1116116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9821834" y="9940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390827" y="2793701"/>
            <a:ext cx="7854377" cy="1335047"/>
            <a:chOff x="3518217" y="2705101"/>
            <a:chExt cx="7854377" cy="1335047"/>
          </a:xfrm>
        </p:grpSpPr>
        <p:sp>
          <p:nvSpPr>
            <p:cNvPr id="2" name="Rectangle 1"/>
            <p:cNvSpPr/>
            <p:nvPr/>
          </p:nvSpPr>
          <p:spPr>
            <a:xfrm>
              <a:off x="3518217" y="2705101"/>
              <a:ext cx="7854377" cy="13350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88492" y="2805232"/>
              <a:ext cx="7713826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900" b="1" spc="300" dirty="0" smtClean="0">
                  <a:solidFill>
                    <a:schemeClr val="tx2">
                      <a:lumMod val="75000"/>
                    </a:schemeClr>
                  </a:solidFill>
                  <a:latin typeface="Century Gothic" panose="020B0502020202020204" pitchFamily="34" charset="0"/>
                  <a:ea typeface="나눔스퀘어 ExtraBold" panose="020B0600000101010101" pitchFamily="50" charset="-127"/>
                  <a:cs typeface="Montserrat" charset="0"/>
                </a:rPr>
                <a:t>Ard</a:t>
              </a:r>
              <a:r>
                <a:rPr lang="en-US" sz="6900" b="1" spc="300" dirty="0" smtClean="0">
                  <a:solidFill>
                    <a:schemeClr val="tx2">
                      <a:lumMod val="75000"/>
                    </a:schemeClr>
                  </a:solidFill>
                  <a:latin typeface="Century Gothic" panose="020B0502020202020204" pitchFamily="34" charset="0"/>
                  <a:ea typeface="나눔스퀘어 ExtraBold" panose="020B0600000101010101"/>
                  <a:cs typeface="Montserrat" charset="0"/>
                </a:rPr>
                <a:t>ui</a:t>
              </a:r>
              <a:r>
                <a:rPr lang="en-US" sz="6900" b="1" spc="300" dirty="0" smtClean="0">
                  <a:solidFill>
                    <a:schemeClr val="tx2">
                      <a:lumMod val="75000"/>
                    </a:schemeClr>
                  </a:solidFill>
                  <a:latin typeface="Century Gothic" panose="020B0502020202020204" pitchFamily="34" charset="0"/>
                  <a:ea typeface="나눔스퀘어 ExtraBold" panose="020B0600000101010101" pitchFamily="50" charset="-127"/>
                  <a:cs typeface="Montserrat" charset="0"/>
                </a:rPr>
                <a:t>no </a:t>
              </a:r>
              <a:r>
                <a:rPr lang="en-US" sz="6900" b="1" spc="300" dirty="0">
                  <a:solidFill>
                    <a:schemeClr val="tx2">
                      <a:lumMod val="75000"/>
                    </a:schemeClr>
                  </a:solidFill>
                  <a:latin typeface="Century Gothic" panose="020B0502020202020204" pitchFamily="34" charset="0"/>
                  <a:ea typeface="나눔스퀘어 ExtraBold" panose="020B0600000101010101" pitchFamily="50" charset="-127"/>
                  <a:cs typeface="Montserrat" charset="0"/>
                </a:rPr>
                <a:t>P</a:t>
              </a:r>
              <a:r>
                <a:rPr lang="en-US" sz="6900" b="1" spc="300" dirty="0" smtClean="0">
                  <a:solidFill>
                    <a:schemeClr val="tx2">
                      <a:lumMod val="75000"/>
                    </a:schemeClr>
                  </a:solidFill>
                  <a:latin typeface="Century Gothic" panose="020B0502020202020204" pitchFamily="34" charset="0"/>
                  <a:ea typeface="나눔스퀘어 ExtraBold" panose="020B0600000101010101" pitchFamily="50" charset="-127"/>
                  <a:cs typeface="Montserrat" charset="0"/>
                </a:rPr>
                <a:t>roject</a:t>
              </a:r>
              <a:endParaRPr lang="en-US" sz="6900" b="1" spc="3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ea typeface="나눔스퀘어 ExtraBold" panose="020B0600000101010101" pitchFamily="50" charset="-127"/>
                <a:cs typeface="Montserrat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16576" y="4226091"/>
            <a:ext cx="676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Microprocessor &amp; practice 2016136136 CHOI SI YEON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54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YOUTUBE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3075" y="338833"/>
            <a:ext cx="5004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Demonstration</a:t>
            </a:r>
            <a:endParaRPr lang="en-US" altLang="ko-KR" sz="4800" b="1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-1-QLh7wo8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47555" y="1776027"/>
            <a:ext cx="6402349" cy="3601321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968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Q&amp;A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18" y="1889009"/>
            <a:ext cx="2194260" cy="21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sosceles Triangle 25"/>
          <p:cNvSpPr/>
          <p:nvPr/>
        </p:nvSpPr>
        <p:spPr>
          <a:xfrm rot="18900000">
            <a:off x="4733544" y="1803400"/>
            <a:ext cx="3182112" cy="2743200"/>
          </a:xfrm>
          <a:prstGeom prst="triangle">
            <a:avLst/>
          </a:prstGeom>
          <a:noFill/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/>
          <p:cNvSpPr/>
          <p:nvPr/>
        </p:nvSpPr>
        <p:spPr>
          <a:xfrm>
            <a:off x="3518218" y="2705101"/>
            <a:ext cx="5765164" cy="13350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800891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242612" y="3372624"/>
            <a:ext cx="589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91524" y="619433"/>
            <a:ext cx="2743201" cy="2809568"/>
            <a:chOff x="1179872" y="1238865"/>
            <a:chExt cx="5486401" cy="5619135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035277" y="1238865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445342" y="227125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179872" y="3082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890685" y="1861664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9057098" y="4658807"/>
            <a:ext cx="2743201" cy="2809568"/>
            <a:chOff x="18111021" y="9317613"/>
            <a:chExt cx="5486401" cy="5619135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18966426" y="9317613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8376491" y="1035000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111021" y="11161160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19821834" y="9940412"/>
              <a:ext cx="3775588" cy="3775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657200" y="2818626"/>
            <a:ext cx="5487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900" b="1" spc="3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ea typeface="나눔스퀘어 ExtraBold" panose="020B0600000101010101" pitchFamily="50" charset="-127"/>
                <a:cs typeface="Montserrat" charset="0"/>
              </a:rPr>
              <a:t>THANKS!</a:t>
            </a:r>
            <a:endParaRPr lang="en-US" sz="6900" b="1" spc="3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  <a:ea typeface="나눔스퀘어 ExtraBold" panose="020B0600000101010101" pitchFamily="50" charset="-127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4"/>
          <p:cNvCxnSpPr/>
          <p:nvPr/>
        </p:nvCxnSpPr>
        <p:spPr>
          <a:xfrm>
            <a:off x="3292410" y="1802721"/>
            <a:ext cx="1483488" cy="66731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2"/>
          <p:cNvSpPr/>
          <p:nvPr/>
        </p:nvSpPr>
        <p:spPr>
          <a:xfrm>
            <a:off x="2408484" y="1299484"/>
            <a:ext cx="1006475" cy="100647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Oval 23"/>
          <p:cNvSpPr/>
          <p:nvPr/>
        </p:nvSpPr>
        <p:spPr>
          <a:xfrm>
            <a:off x="4627262" y="2209267"/>
            <a:ext cx="1006475" cy="100647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53" name="Straight Connector 80"/>
          <p:cNvCxnSpPr/>
          <p:nvPr/>
        </p:nvCxnSpPr>
        <p:spPr>
          <a:xfrm flipV="1">
            <a:off x="2926297" y="2470032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81"/>
          <p:cNvCxnSpPr/>
          <p:nvPr/>
        </p:nvCxnSpPr>
        <p:spPr>
          <a:xfrm flipV="1">
            <a:off x="5134117" y="3366571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스퀘어 ExtraBold" panose="020B0600000101010101" pitchFamily="50" charset="-127"/>
                <a:cs typeface="Montserrat" charset="0"/>
              </a:rPr>
              <a:t>STEPS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스퀘어 ExtraBold" panose="020B0600000101010101" pitchFamily="50" charset="-127"/>
              <a:cs typeface="Montserrat" charset="0"/>
            </a:endParaRPr>
          </a:p>
        </p:txBody>
      </p:sp>
      <p:cxnSp>
        <p:nvCxnSpPr>
          <p:cNvPr id="32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47365" y="2959225"/>
            <a:ext cx="2157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300" dirty="0" smtClean="0">
                <a:solidFill>
                  <a:srgbClr val="44546A"/>
                </a:solidFill>
                <a:latin typeface="+mj-lt"/>
              </a:rPr>
              <a:t>1. </a:t>
            </a:r>
            <a:r>
              <a:rPr lang="ko-KR" altLang="en-US" sz="1600" b="1" spc="300" dirty="0" smtClean="0">
                <a:solidFill>
                  <a:srgbClr val="44546A"/>
                </a:solidFill>
                <a:latin typeface="+mj-lt"/>
              </a:rPr>
              <a:t>초기 아이디어</a:t>
            </a:r>
            <a:endParaRPr lang="ko-KR" altLang="en-US" sz="1600" b="1" spc="3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71349" y="3888234"/>
            <a:ext cx="211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300" dirty="0">
                <a:solidFill>
                  <a:srgbClr val="44546A"/>
                </a:solidFill>
                <a:latin typeface="+mj-lt"/>
              </a:rPr>
              <a:t>2</a:t>
            </a:r>
            <a:r>
              <a:rPr lang="en-US" altLang="ko-KR" sz="1600" b="1" spc="300" dirty="0" smtClean="0">
                <a:solidFill>
                  <a:srgbClr val="44546A"/>
                </a:solidFill>
                <a:latin typeface="+mj-lt"/>
              </a:rPr>
              <a:t>. </a:t>
            </a:r>
            <a:r>
              <a:rPr lang="ko-KR" altLang="en-US" sz="1600" b="1" spc="300" dirty="0" smtClean="0">
                <a:solidFill>
                  <a:srgbClr val="44546A"/>
                </a:solidFill>
                <a:latin typeface="+mj-lt"/>
              </a:rPr>
              <a:t>현재 아이디어</a:t>
            </a:r>
            <a:endParaRPr lang="ko-KR" altLang="en-US" sz="1600" b="1" spc="300" dirty="0">
              <a:solidFill>
                <a:srgbClr val="44546A"/>
              </a:solidFill>
              <a:latin typeface="+mj-lt"/>
            </a:endParaRPr>
          </a:p>
        </p:txBody>
      </p:sp>
      <p:cxnSp>
        <p:nvCxnSpPr>
          <p:cNvPr id="13" name="Straight Connector 4"/>
          <p:cNvCxnSpPr/>
          <p:nvPr/>
        </p:nvCxnSpPr>
        <p:spPr>
          <a:xfrm>
            <a:off x="7946098" y="1802721"/>
            <a:ext cx="1483488" cy="66731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22"/>
          <p:cNvSpPr/>
          <p:nvPr/>
        </p:nvSpPr>
        <p:spPr>
          <a:xfrm>
            <a:off x="7062172" y="1299484"/>
            <a:ext cx="1006475" cy="100647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Oval 23"/>
          <p:cNvSpPr/>
          <p:nvPr/>
        </p:nvSpPr>
        <p:spPr>
          <a:xfrm>
            <a:off x="9280950" y="2209267"/>
            <a:ext cx="1006475" cy="100647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16" name="Straight Connector 80"/>
          <p:cNvCxnSpPr/>
          <p:nvPr/>
        </p:nvCxnSpPr>
        <p:spPr>
          <a:xfrm flipV="1">
            <a:off x="7579985" y="2470032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81"/>
          <p:cNvCxnSpPr/>
          <p:nvPr/>
        </p:nvCxnSpPr>
        <p:spPr>
          <a:xfrm flipV="1">
            <a:off x="9787805" y="3366571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01053" y="2959225"/>
            <a:ext cx="2157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300" dirty="0">
                <a:solidFill>
                  <a:srgbClr val="44546A"/>
                </a:solidFill>
                <a:latin typeface="+mj-lt"/>
              </a:rPr>
              <a:t>3</a:t>
            </a:r>
            <a:r>
              <a:rPr lang="en-US" altLang="ko-KR" sz="1600" b="1" spc="300" dirty="0" smtClean="0">
                <a:solidFill>
                  <a:srgbClr val="44546A"/>
                </a:solidFill>
                <a:latin typeface="+mj-lt"/>
              </a:rPr>
              <a:t>. </a:t>
            </a:r>
            <a:r>
              <a:rPr lang="ko-KR" altLang="en-US" sz="1600" b="1" spc="300" dirty="0" smtClean="0">
                <a:solidFill>
                  <a:srgbClr val="44546A"/>
                </a:solidFill>
                <a:latin typeface="+mj-lt"/>
              </a:rPr>
              <a:t>영상 및 시연</a:t>
            </a:r>
            <a:endParaRPr lang="ko-KR" altLang="en-US" sz="1600" b="1" spc="300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58016" y="3888234"/>
            <a:ext cx="1129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300" dirty="0">
                <a:solidFill>
                  <a:srgbClr val="44546A"/>
                </a:solidFill>
                <a:latin typeface="+mj-lt"/>
              </a:rPr>
              <a:t>4</a:t>
            </a:r>
            <a:r>
              <a:rPr lang="en-US" altLang="ko-KR" sz="1600" b="1" spc="300" dirty="0" smtClean="0">
                <a:solidFill>
                  <a:srgbClr val="44546A"/>
                </a:solidFill>
                <a:latin typeface="+mj-lt"/>
              </a:rPr>
              <a:t>. Q&amp;A</a:t>
            </a:r>
            <a:endParaRPr lang="ko-KR" altLang="en-US" sz="1600" b="1" spc="300" dirty="0">
              <a:solidFill>
                <a:srgbClr val="44546A"/>
              </a:solidFill>
              <a:latin typeface="+mj-lt"/>
            </a:endParaRPr>
          </a:p>
        </p:txBody>
      </p:sp>
      <p:cxnSp>
        <p:nvCxnSpPr>
          <p:cNvPr id="24" name="Straight Connector 4"/>
          <p:cNvCxnSpPr>
            <a:stCxn id="14" idx="2"/>
          </p:cNvCxnSpPr>
          <p:nvPr/>
        </p:nvCxnSpPr>
        <p:spPr>
          <a:xfrm flipH="1">
            <a:off x="5598686" y="1802722"/>
            <a:ext cx="1463486" cy="68679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31921" y="3366571"/>
            <a:ext cx="177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초기 아이디어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설명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변경하게 된 이유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19531" y="4282146"/>
            <a:ext cx="173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 아이디어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구상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구현 코드 간략 설명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34" y="1442820"/>
            <a:ext cx="703299" cy="7032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59" y="2276589"/>
            <a:ext cx="813309" cy="813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40" y="1477340"/>
            <a:ext cx="731927" cy="7319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439" y="2363560"/>
            <a:ext cx="757495" cy="7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5835" t="6527" r="19613" b="5880"/>
          <a:stretch/>
        </p:blipFill>
        <p:spPr>
          <a:xfrm>
            <a:off x="538686" y="4108492"/>
            <a:ext cx="1588822" cy="1393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08" y="4116388"/>
            <a:ext cx="1383472" cy="1385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86" y="782648"/>
            <a:ext cx="3286443" cy="18312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980" y="4116388"/>
            <a:ext cx="1873297" cy="13930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277" y="4116388"/>
            <a:ext cx="1532744" cy="13858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EARLY</a:t>
            </a:r>
            <a:r>
              <a:rPr lang="ko-KR" alt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 </a:t>
            </a:r>
            <a:r>
              <a:rPr lang="en-US" altLang="ko-KR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IDEA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56787" y="782648"/>
            <a:ext cx="779470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spc="300" dirty="0">
                <a:solidFill>
                  <a:srgbClr val="44546A"/>
                </a:solidFill>
              </a:rPr>
              <a:t>초기 발표 당시 생각했던</a:t>
            </a:r>
          </a:p>
          <a:p>
            <a:r>
              <a:rPr lang="ko-KR" altLang="en-US" sz="4800" b="1" spc="300" dirty="0">
                <a:solidFill>
                  <a:srgbClr val="44546A"/>
                </a:solidFill>
              </a:rPr>
              <a:t>&lt;사계절 트리 </a:t>
            </a:r>
            <a:r>
              <a:rPr lang="ko-KR" altLang="en-US" sz="4800" b="1" spc="300" dirty="0" smtClean="0">
                <a:solidFill>
                  <a:srgbClr val="44546A"/>
                </a:solidFill>
              </a:rPr>
              <a:t>조명&gt;</a:t>
            </a:r>
            <a:endParaRPr lang="ko-KR" altLang="en-US" sz="4800" b="1" spc="300" dirty="0">
              <a:solidFill>
                <a:srgbClr val="44546A"/>
              </a:solidFill>
            </a:endParaRPr>
          </a:p>
          <a:p>
            <a:endParaRPr lang="ko-KR" altLang="en-US" spc="300" dirty="0">
              <a:solidFill>
                <a:srgbClr val="44546A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pc="300" dirty="0" smtClean="0">
                <a:solidFill>
                  <a:srgbClr val="44546A"/>
                </a:solidFill>
              </a:rPr>
              <a:t>액자에 </a:t>
            </a:r>
            <a:r>
              <a:rPr lang="ko-KR" altLang="en-US" spc="300" dirty="0">
                <a:solidFill>
                  <a:srgbClr val="44546A"/>
                </a:solidFill>
              </a:rPr>
              <a:t>구멍을 뚫어서 LED를 끼우는 </a:t>
            </a:r>
            <a:r>
              <a:rPr lang="ko-KR" altLang="en-US" spc="300" dirty="0" smtClean="0">
                <a:solidFill>
                  <a:srgbClr val="44546A"/>
                </a:solidFill>
              </a:rPr>
              <a:t>형식</a:t>
            </a:r>
            <a:endParaRPr lang="en-US" altLang="ko-KR" spc="300" dirty="0" smtClean="0">
              <a:solidFill>
                <a:srgbClr val="44546A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pc="300" dirty="0">
                <a:solidFill>
                  <a:srgbClr val="44546A"/>
                </a:solidFill>
              </a:rPr>
              <a:t>너무 밝은 LED </a:t>
            </a:r>
            <a:r>
              <a:rPr lang="ko-KR" altLang="en-US" spc="300" dirty="0" smtClean="0">
                <a:solidFill>
                  <a:srgbClr val="44546A"/>
                </a:solidFill>
              </a:rPr>
              <a:t>불빛</a:t>
            </a:r>
            <a:endParaRPr lang="en-US" altLang="ko-KR" spc="300" dirty="0" smtClean="0">
              <a:solidFill>
                <a:srgbClr val="44546A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pc="300" dirty="0">
                <a:solidFill>
                  <a:srgbClr val="44546A"/>
                </a:solidFill>
              </a:rPr>
              <a:t>뻔한 트리 </a:t>
            </a:r>
            <a:r>
              <a:rPr lang="ko-KR" altLang="en-US" spc="300" dirty="0" smtClean="0">
                <a:solidFill>
                  <a:srgbClr val="44546A"/>
                </a:solidFill>
              </a:rPr>
              <a:t>조명</a:t>
            </a:r>
            <a:endParaRPr lang="en-US" altLang="ko-KR" spc="300" dirty="0" smtClean="0">
              <a:solidFill>
                <a:srgbClr val="44546A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pc="300" dirty="0">
                <a:solidFill>
                  <a:srgbClr val="44546A"/>
                </a:solidFill>
              </a:rPr>
              <a:t>LED 25개만큼의 엄청난 </a:t>
            </a:r>
            <a:r>
              <a:rPr lang="ko-KR" altLang="en-US" spc="300" dirty="0" smtClean="0">
                <a:solidFill>
                  <a:srgbClr val="44546A"/>
                </a:solidFill>
              </a:rPr>
              <a:t>효과를 기대하기 어려움</a:t>
            </a:r>
            <a:endParaRPr lang="ko-KR" altLang="en-US" spc="3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1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599" y="3114076"/>
            <a:ext cx="5420543" cy="25385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25" y="266518"/>
            <a:ext cx="2528320" cy="25385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3" y="2605798"/>
            <a:ext cx="4527978" cy="3046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NEW</a:t>
            </a:r>
            <a:r>
              <a:rPr lang="ko-KR" altLang="en-US" sz="48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 </a:t>
            </a:r>
            <a:r>
              <a:rPr lang="en-US" altLang="ko-KR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IDEA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6453" y="470551"/>
            <a:ext cx="742603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spc="300" dirty="0">
                <a:solidFill>
                  <a:srgbClr val="44546A"/>
                </a:solidFill>
              </a:rPr>
              <a:t>&lt;LED </a:t>
            </a:r>
            <a:r>
              <a:rPr lang="ko-KR" altLang="en-US" sz="4800" b="1" spc="300" dirty="0">
                <a:solidFill>
                  <a:srgbClr val="44546A"/>
                </a:solidFill>
              </a:rPr>
              <a:t>조명 액자</a:t>
            </a:r>
            <a:r>
              <a:rPr lang="en-US" altLang="ko-KR" sz="4800" b="1" spc="300" dirty="0">
                <a:solidFill>
                  <a:srgbClr val="44546A"/>
                </a:solidFill>
              </a:rPr>
              <a:t>&gt;</a:t>
            </a:r>
          </a:p>
          <a:p>
            <a:pPr marL="457200" indent="-457200">
              <a:buFontTx/>
              <a:buChar char="-"/>
            </a:pPr>
            <a:endParaRPr lang="en-US" altLang="ko-KR" sz="2000" spc="300" dirty="0" smtClean="0">
              <a:solidFill>
                <a:srgbClr val="44546A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pc="300" dirty="0" smtClean="0">
                <a:solidFill>
                  <a:srgbClr val="44546A"/>
                </a:solidFill>
              </a:rPr>
              <a:t>액자 뒤에 </a:t>
            </a:r>
            <a:r>
              <a:rPr lang="en-US" altLang="ko-KR" spc="300" dirty="0" smtClean="0">
                <a:solidFill>
                  <a:srgbClr val="44546A"/>
                </a:solidFill>
              </a:rPr>
              <a:t>LED</a:t>
            </a:r>
            <a:r>
              <a:rPr lang="ko-KR" altLang="en-US" spc="300" dirty="0">
                <a:solidFill>
                  <a:srgbClr val="44546A"/>
                </a:solidFill>
              </a:rPr>
              <a:t>를</a:t>
            </a:r>
            <a:r>
              <a:rPr lang="ko-KR" altLang="en-US" spc="300" dirty="0" smtClean="0">
                <a:solidFill>
                  <a:srgbClr val="44546A"/>
                </a:solidFill>
              </a:rPr>
              <a:t> 놓는 방식</a:t>
            </a:r>
            <a:endParaRPr lang="en-US" altLang="ko-KR" spc="300" dirty="0">
              <a:solidFill>
                <a:srgbClr val="44546A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pc="300" dirty="0" smtClean="0">
                <a:solidFill>
                  <a:srgbClr val="44546A"/>
                </a:solidFill>
              </a:rPr>
              <a:t>구멍으로 </a:t>
            </a:r>
            <a:r>
              <a:rPr lang="en-US" altLang="ko-KR" spc="300" dirty="0">
                <a:solidFill>
                  <a:srgbClr val="44546A"/>
                </a:solidFill>
              </a:rPr>
              <a:t>LED</a:t>
            </a:r>
            <a:r>
              <a:rPr lang="ko-KR" altLang="en-US" spc="300" dirty="0">
                <a:solidFill>
                  <a:srgbClr val="44546A"/>
                </a:solidFill>
              </a:rPr>
              <a:t>를 주는 것 보다 은은한 조명 </a:t>
            </a:r>
            <a:r>
              <a:rPr lang="ko-KR" altLang="en-US" spc="300" dirty="0" smtClean="0">
                <a:solidFill>
                  <a:srgbClr val="44546A"/>
                </a:solidFill>
              </a:rPr>
              <a:t>효과</a:t>
            </a:r>
            <a:endParaRPr lang="en-US" altLang="ko-KR" spc="300" dirty="0" smtClean="0">
              <a:solidFill>
                <a:srgbClr val="44546A"/>
              </a:solidFill>
            </a:endParaRPr>
          </a:p>
          <a:p>
            <a:pPr marL="457200" indent="-457200">
              <a:buFontTx/>
              <a:buChar char="-"/>
            </a:pPr>
            <a:r>
              <a:rPr lang="ko-KR" altLang="en-US" spc="300" dirty="0" smtClean="0">
                <a:solidFill>
                  <a:srgbClr val="44546A"/>
                </a:solidFill>
              </a:rPr>
              <a:t>좀 </a:t>
            </a:r>
            <a:r>
              <a:rPr lang="ko-KR" altLang="en-US" spc="300" dirty="0">
                <a:solidFill>
                  <a:srgbClr val="44546A"/>
                </a:solidFill>
              </a:rPr>
              <a:t>더 생동감 있는 그림을 </a:t>
            </a:r>
            <a:r>
              <a:rPr lang="ko-KR" altLang="en-US" spc="300" dirty="0" smtClean="0">
                <a:solidFill>
                  <a:srgbClr val="44546A"/>
                </a:solidFill>
              </a:rPr>
              <a:t>표현</a:t>
            </a:r>
            <a:endParaRPr lang="ko-KR" altLang="en-US" spc="3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CONCEPTION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49" y="2393027"/>
            <a:ext cx="3128619" cy="31388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49" y="1709096"/>
            <a:ext cx="3657607" cy="36576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2250"/>
          <a:stretch/>
        </p:blipFill>
        <p:spPr>
          <a:xfrm>
            <a:off x="9314157" y="1697460"/>
            <a:ext cx="2242794" cy="31605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667" y="1141846"/>
            <a:ext cx="2127290" cy="213586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7560297" y="904973"/>
            <a:ext cx="260405" cy="561926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8426814" y="2079202"/>
            <a:ext cx="511021" cy="325992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758004" y="2819814"/>
            <a:ext cx="292487" cy="62097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16276" y="3734658"/>
            <a:ext cx="12827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b="1" i="1" spc="3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White</a:t>
            </a:r>
          </a:p>
          <a:p>
            <a:pPr algn="dist"/>
            <a:r>
              <a:rPr lang="en-US" altLang="ko-KR" b="1" i="1" spc="3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BLUE</a:t>
            </a:r>
          </a:p>
          <a:p>
            <a:pPr algn="dist"/>
            <a:r>
              <a:rPr lang="en-US" altLang="ko-KR" b="1" i="1" spc="300" dirty="0" smtClean="0">
                <a:solidFill>
                  <a:srgbClr val="C00000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RED</a:t>
            </a:r>
          </a:p>
          <a:p>
            <a:pPr algn="dist"/>
            <a:r>
              <a:rPr lang="en-US" altLang="ko-KR" b="1" i="1" spc="3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YELLOW</a:t>
            </a:r>
          </a:p>
          <a:p>
            <a:pPr algn="dist"/>
            <a:r>
              <a:rPr lang="en-US" altLang="ko-KR" b="1" i="1" spc="300" dirty="0" smtClean="0">
                <a:solidFill>
                  <a:srgbClr val="7030A0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VIOLET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1283" y="303206"/>
            <a:ext cx="5194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How do?</a:t>
            </a:r>
          </a:p>
          <a:p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달 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표면 그림을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프린트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LED 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위치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선정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달의 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색깔 및 모양 변화 구현</a:t>
            </a:r>
          </a:p>
        </p:txBody>
      </p:sp>
    </p:spTree>
    <p:extLst>
      <p:ext uri="{BB962C8B-B14F-4D97-AF65-F5344CB8AC3E}">
        <p14:creationId xmlns:p14="http://schemas.microsoft.com/office/powerpoint/2010/main" val="7270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23727" r="23955" b="24455"/>
          <a:stretch/>
        </p:blipFill>
        <p:spPr>
          <a:xfrm>
            <a:off x="5321170" y="349640"/>
            <a:ext cx="2802567" cy="2476687"/>
          </a:xfrm>
          <a:prstGeom prst="rect">
            <a:avLst/>
          </a:prstGeom>
        </p:spPr>
      </p:pic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489">
            <a:off x="3674682" y="2347539"/>
            <a:ext cx="2580230" cy="2580230"/>
          </a:xfrm>
          <a:prstGeom prst="rect">
            <a:avLst/>
          </a:prstGeom>
        </p:spPr>
      </p:pic>
      <p:pic>
        <p:nvPicPr>
          <p:cNvPr id="1030" name="Picture 6" descr="FISKBO 피스크보 액자 IKEA 벽에 걸 수도 있고 바닥에 세울 수도 있으며 공간에 맞게 방향을 바꿀 수 있습니다. 플라스틱 소재의 전면 보호필름을 사용하여 안전합니다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89" y="1016573"/>
            <a:ext cx="1778881" cy="17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82" y="3515639"/>
            <a:ext cx="1664624" cy="1664624"/>
          </a:xfrm>
          <a:prstGeom prst="ellipse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2" b="95568" l="182" r="98364">
                        <a14:foregroundMark x1="21273" y1="70083" x2="46182" y2="69252"/>
                        <a14:foregroundMark x1="38364" y1="76454" x2="50727" y2="77008"/>
                        <a14:foregroundMark x1="53455" y1="62604" x2="80364" y2="60665"/>
                        <a14:foregroundMark x1="85273" y1="18283" x2="90000" y2="18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82" y="3046272"/>
            <a:ext cx="4133909" cy="27133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740" y="2782629"/>
            <a:ext cx="1466019" cy="146601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751880" y="2858300"/>
            <a:ext cx="5645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300" dirty="0">
                <a:solidFill>
                  <a:schemeClr val="tx2"/>
                </a:solidFill>
                <a:latin typeface="Century Gothic" panose="020B0502020202020204" pitchFamily="34" charset="0"/>
              </a:rPr>
              <a:t>A</a:t>
            </a:r>
            <a:endParaRPr lang="ko-KR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55219" y="3701620"/>
            <a:ext cx="556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3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</a:t>
            </a:r>
            <a:endParaRPr lang="ko-KR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7012" y="512410"/>
            <a:ext cx="490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300" dirty="0">
                <a:solidFill>
                  <a:schemeClr val="tx2"/>
                </a:solidFill>
                <a:latin typeface="Century Gothic" panose="020B0502020202020204" pitchFamily="34" charset="0"/>
              </a:rPr>
              <a:t>B</a:t>
            </a:r>
            <a:endParaRPr lang="ko-KR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20291" y="2182018"/>
            <a:ext cx="583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3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</a:t>
            </a:r>
            <a:endParaRPr lang="ko-KR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16924" y="4792931"/>
            <a:ext cx="463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3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E</a:t>
            </a:r>
            <a:endParaRPr lang="ko-KR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547065" y="3952606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pc="3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</a:t>
            </a:r>
            <a:endParaRPr lang="ko-KR" altLang="en-US" sz="3600" dirty="0"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MATERIAL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67" y="529990"/>
            <a:ext cx="437025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Material</a:t>
            </a:r>
          </a:p>
          <a:p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OHP </a:t>
            </a: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film / 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한지 </a:t>
            </a: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/ </a:t>
            </a:r>
            <a:r>
              <a:rPr lang="ko-KR" altLang="en-US" spc="300" dirty="0">
                <a:solidFill>
                  <a:srgbClr val="FF0000"/>
                </a:solidFill>
                <a:latin typeface="Century Gothic" panose="020B0502020202020204" pitchFamily="34" charset="0"/>
              </a:rPr>
              <a:t>종이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/ 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…</a:t>
            </a:r>
          </a:p>
          <a:p>
            <a:pPr marL="342900" indent="-342900">
              <a:buAutoNum type="alphaUcPeriod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달 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그림 </a:t>
            </a: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(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도안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)</a:t>
            </a:r>
          </a:p>
          <a:p>
            <a:pPr marL="342900" indent="-342900">
              <a:buAutoNum type="alphaUcPeriod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액자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LED </a:t>
            </a: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(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5~6)     12</a:t>
            </a:r>
          </a:p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Arduino Mega</a:t>
            </a:r>
          </a:p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Button 2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671300" y="2530121"/>
            <a:ext cx="382386" cy="83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6" y="3167018"/>
            <a:ext cx="1185987" cy="11859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STRUCTURE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746" y="505432"/>
            <a:ext cx="3134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Structure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5" y="1618312"/>
            <a:ext cx="1185987" cy="11859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64733" y="1866473"/>
            <a:ext cx="30227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Changing Color</a:t>
            </a:r>
          </a:p>
          <a:p>
            <a:pPr marL="342900" indent="-342900">
              <a:buAutoNum type="alphaUcPeriod"/>
            </a:pP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lphaUcPeriod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Changing Shape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14164" y="2605136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b="1" i="1" spc="3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White </a:t>
            </a:r>
            <a:r>
              <a:rPr lang="en-US" altLang="ko-KR" b="1" i="1" spc="3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BLUE</a:t>
            </a:r>
            <a:r>
              <a:rPr lang="en-US" altLang="ko-KR" b="1" i="1" spc="3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b="1" i="1" spc="300" dirty="0" smtClean="0">
                <a:solidFill>
                  <a:srgbClr val="C00000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RED</a:t>
            </a:r>
            <a:r>
              <a:rPr lang="en-US" altLang="ko-KR" b="1" i="1" spc="300" dirty="0">
                <a:solidFill>
                  <a:srgbClr val="C00000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b="1" i="1" spc="3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YELLOW</a:t>
            </a:r>
            <a:r>
              <a:rPr lang="en-US" altLang="ko-KR" b="1" i="1" spc="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b="1" i="1" spc="300" dirty="0" smtClean="0">
                <a:solidFill>
                  <a:srgbClr val="7030A0"/>
                </a:solidFill>
                <a:latin typeface="Century Gothic" panose="020B0502020202020204" pitchFamily="34" charset="0"/>
                <a:ea typeface="Montserrat Light" charset="0"/>
                <a:cs typeface="Montserrat Light" charset="0"/>
              </a:rPr>
              <a:t>VIOLET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0" t="74980" r="28531"/>
          <a:stretch/>
        </p:blipFill>
        <p:spPr>
          <a:xfrm>
            <a:off x="2118161" y="4381053"/>
            <a:ext cx="791730" cy="76325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15" r="78217"/>
          <a:stretch/>
        </p:blipFill>
        <p:spPr>
          <a:xfrm>
            <a:off x="3022355" y="4385581"/>
            <a:ext cx="662331" cy="7713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8" t="49556" r="1" b="25285"/>
          <a:stretch/>
        </p:blipFill>
        <p:spPr>
          <a:xfrm>
            <a:off x="3781527" y="4382822"/>
            <a:ext cx="810969" cy="76749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2" r="75826" b="25020"/>
          <a:stretch/>
        </p:blipFill>
        <p:spPr>
          <a:xfrm>
            <a:off x="4704158" y="4379425"/>
            <a:ext cx="735039" cy="7836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3" r="72903" b="50474"/>
          <a:stretch/>
        </p:blipFill>
        <p:spPr>
          <a:xfrm>
            <a:off x="5544039" y="4372171"/>
            <a:ext cx="823911" cy="79172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8" r="21889" b="76397"/>
          <a:stretch/>
        </p:blipFill>
        <p:spPr>
          <a:xfrm>
            <a:off x="6472792" y="4363937"/>
            <a:ext cx="754160" cy="80981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970828" y="3208972"/>
            <a:ext cx="2115914" cy="2288066"/>
            <a:chOff x="8622035" y="3152264"/>
            <a:chExt cx="2115914" cy="2288066"/>
          </a:xfrm>
        </p:grpSpPr>
        <p:grpSp>
          <p:nvGrpSpPr>
            <p:cNvPr id="197" name="그룹 196"/>
            <p:cNvGrpSpPr/>
            <p:nvPr/>
          </p:nvGrpSpPr>
          <p:grpSpPr>
            <a:xfrm>
              <a:off x="8638438" y="3221119"/>
              <a:ext cx="1981716" cy="2219211"/>
              <a:chOff x="787159" y="3727510"/>
              <a:chExt cx="1981716" cy="22192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직사각형 197"/>
                  <p:cNvSpPr/>
                  <p:nvPr/>
                </p:nvSpPr>
                <p:spPr>
                  <a:xfrm>
                    <a:off x="1494706" y="5666161"/>
                    <a:ext cx="697627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spc="300" dirty="0" smtClean="0">
                        <a:solidFill>
                          <a:srgbClr val="44546A"/>
                        </a:solidFill>
                        <a:latin typeface="Century Gothic" panose="020B0502020202020204" pitchFamily="34" charset="0"/>
                      </a:rPr>
                      <a:t>330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ko-KR" sz="1200" i="1" spc="300" dirty="0" smtClean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98" name="직사각형 1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4706" y="5666161"/>
                    <a:ext cx="69762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직사각형 198"/>
                  <p:cNvSpPr/>
                  <p:nvPr/>
                </p:nvSpPr>
                <p:spPr>
                  <a:xfrm>
                    <a:off x="787159" y="5669722"/>
                    <a:ext cx="56618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spc="300" dirty="0" smtClean="0">
                        <a:solidFill>
                          <a:srgbClr val="44546A"/>
                        </a:solidFill>
                        <a:latin typeface="Century Gothic" panose="020B0502020202020204" pitchFamily="34" charset="0"/>
                      </a:rPr>
                      <a:t>1k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ko-KR" sz="1200" i="1" spc="300" dirty="0">
                            <a:solidFill>
                              <a:srgbClr val="4454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199" name="직사각형 19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159" y="5669722"/>
                    <a:ext cx="56618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0" name="그룹 199"/>
              <p:cNvGrpSpPr/>
              <p:nvPr/>
            </p:nvGrpSpPr>
            <p:grpSpPr>
              <a:xfrm>
                <a:off x="873012" y="3727510"/>
                <a:ext cx="1895863" cy="1938651"/>
                <a:chOff x="873012" y="3727510"/>
                <a:chExt cx="1895863" cy="1938651"/>
              </a:xfrm>
            </p:grpSpPr>
            <p:sp>
              <p:nvSpPr>
                <p:cNvPr id="201" name="타원 200"/>
                <p:cNvSpPr/>
                <p:nvPr/>
              </p:nvSpPr>
              <p:spPr>
                <a:xfrm>
                  <a:off x="1012015" y="4058222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타원 201"/>
                <p:cNvSpPr/>
                <p:nvPr/>
              </p:nvSpPr>
              <p:spPr>
                <a:xfrm>
                  <a:off x="895544" y="4435013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타원 202"/>
                <p:cNvSpPr/>
                <p:nvPr/>
              </p:nvSpPr>
              <p:spPr>
                <a:xfrm>
                  <a:off x="1012015" y="4835300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타원 203"/>
                <p:cNvSpPr/>
                <p:nvPr/>
              </p:nvSpPr>
              <p:spPr>
                <a:xfrm>
                  <a:off x="1485703" y="3809125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" name="타원 204"/>
                <p:cNvSpPr/>
                <p:nvPr/>
              </p:nvSpPr>
              <p:spPr>
                <a:xfrm>
                  <a:off x="1959391" y="3809125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타원 205"/>
                <p:cNvSpPr/>
                <p:nvPr/>
              </p:nvSpPr>
              <p:spPr>
                <a:xfrm>
                  <a:off x="1485703" y="4446761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타원 206"/>
                <p:cNvSpPr/>
                <p:nvPr/>
              </p:nvSpPr>
              <p:spPr>
                <a:xfrm>
                  <a:off x="1487373" y="5060010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타원 207"/>
                <p:cNvSpPr/>
                <p:nvPr/>
              </p:nvSpPr>
              <p:spPr>
                <a:xfrm>
                  <a:off x="1959391" y="4446761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타원 208"/>
                <p:cNvSpPr/>
                <p:nvPr/>
              </p:nvSpPr>
              <p:spPr>
                <a:xfrm>
                  <a:off x="1959391" y="5068242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타원 209"/>
                <p:cNvSpPr/>
                <p:nvPr/>
              </p:nvSpPr>
              <p:spPr>
                <a:xfrm>
                  <a:off x="2501151" y="4466594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타원 210"/>
                <p:cNvSpPr/>
                <p:nvPr/>
              </p:nvSpPr>
              <p:spPr>
                <a:xfrm>
                  <a:off x="2393551" y="4835300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12" name="직선 화살표 연결선 211"/>
                <p:cNvCxnSpPr>
                  <a:stCxn id="225" idx="2"/>
                </p:cNvCxnSpPr>
                <p:nvPr/>
              </p:nvCxnSpPr>
              <p:spPr>
                <a:xfrm>
                  <a:off x="1081348" y="5375458"/>
                  <a:ext cx="0" cy="259461"/>
                </a:xfrm>
                <a:prstGeom prst="straightConnector1">
                  <a:avLst/>
                </a:prstGeom>
                <a:ln w="38100">
                  <a:solidFill>
                    <a:schemeClr val="accent1">
                      <a:lumMod val="20000"/>
                      <a:lumOff val="8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/>
                <p:cNvCxnSpPr>
                  <a:stCxn id="204" idx="4"/>
                  <a:endCxn id="206" idx="0"/>
                </p:cNvCxnSpPr>
                <p:nvPr/>
              </p:nvCxnSpPr>
              <p:spPr>
                <a:xfrm>
                  <a:off x="1602174" y="4042067"/>
                  <a:ext cx="0" cy="4046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직선 연결선 213"/>
                <p:cNvCxnSpPr>
                  <a:stCxn id="206" idx="4"/>
                  <a:endCxn id="207" idx="0"/>
                </p:cNvCxnSpPr>
                <p:nvPr/>
              </p:nvCxnSpPr>
              <p:spPr>
                <a:xfrm>
                  <a:off x="1602174" y="4679703"/>
                  <a:ext cx="1670" cy="38030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연결선 214"/>
                <p:cNvCxnSpPr>
                  <a:stCxn id="205" idx="4"/>
                  <a:endCxn id="208" idx="0"/>
                </p:cNvCxnSpPr>
                <p:nvPr/>
              </p:nvCxnSpPr>
              <p:spPr>
                <a:xfrm>
                  <a:off x="2075862" y="4042067"/>
                  <a:ext cx="0" cy="40469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>
                  <a:stCxn id="208" idx="4"/>
                  <a:endCxn id="209" idx="0"/>
                </p:cNvCxnSpPr>
                <p:nvPr/>
              </p:nvCxnSpPr>
              <p:spPr>
                <a:xfrm>
                  <a:off x="2075862" y="4679703"/>
                  <a:ext cx="0" cy="38853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 216"/>
                <p:cNvCxnSpPr>
                  <a:stCxn id="201" idx="4"/>
                  <a:endCxn id="202" idx="0"/>
                </p:cNvCxnSpPr>
                <p:nvPr/>
              </p:nvCxnSpPr>
              <p:spPr>
                <a:xfrm flipH="1">
                  <a:off x="1012015" y="4291164"/>
                  <a:ext cx="116471" cy="143849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직선 연결선 217"/>
                <p:cNvCxnSpPr>
                  <a:stCxn id="202" idx="4"/>
                  <a:endCxn id="203" idx="0"/>
                </p:cNvCxnSpPr>
                <p:nvPr/>
              </p:nvCxnSpPr>
              <p:spPr>
                <a:xfrm>
                  <a:off x="1012015" y="4667955"/>
                  <a:ext cx="116471" cy="16734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218"/>
                <p:cNvCxnSpPr>
                  <a:stCxn id="221" idx="4"/>
                  <a:endCxn id="210" idx="0"/>
                </p:cNvCxnSpPr>
                <p:nvPr/>
              </p:nvCxnSpPr>
              <p:spPr>
                <a:xfrm>
                  <a:off x="2510022" y="4291164"/>
                  <a:ext cx="107600" cy="175430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연결선 219"/>
                <p:cNvCxnSpPr>
                  <a:stCxn id="210" idx="4"/>
                  <a:endCxn id="211" idx="0"/>
                </p:cNvCxnSpPr>
                <p:nvPr/>
              </p:nvCxnSpPr>
              <p:spPr>
                <a:xfrm flipH="1">
                  <a:off x="2510022" y="4699536"/>
                  <a:ext cx="107600" cy="13576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타원 220"/>
                <p:cNvSpPr/>
                <p:nvPr/>
              </p:nvSpPr>
              <p:spPr>
                <a:xfrm>
                  <a:off x="2393551" y="4058222"/>
                  <a:ext cx="232942" cy="232942"/>
                </a:xfrm>
                <a:prstGeom prst="ellipse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2352203" y="3727510"/>
                  <a:ext cx="416672" cy="1647948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3" name="직선 화살표 연결선 222"/>
                <p:cNvCxnSpPr>
                  <a:endCxn id="198" idx="0"/>
                </p:cNvCxnSpPr>
                <p:nvPr/>
              </p:nvCxnSpPr>
              <p:spPr>
                <a:xfrm>
                  <a:off x="1840576" y="5374490"/>
                  <a:ext cx="2944" cy="291671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직사각형 223"/>
                <p:cNvSpPr/>
                <p:nvPr/>
              </p:nvSpPr>
              <p:spPr>
                <a:xfrm>
                  <a:off x="1406258" y="3729446"/>
                  <a:ext cx="844911" cy="164794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>
                  <a:off x="873012" y="3727510"/>
                  <a:ext cx="416672" cy="1647948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>
                  <a:off x="1840576" y="3727510"/>
                  <a:ext cx="419463" cy="164794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27" name="타원 226"/>
            <p:cNvSpPr/>
            <p:nvPr/>
          </p:nvSpPr>
          <p:spPr>
            <a:xfrm>
              <a:off x="8622035" y="3152264"/>
              <a:ext cx="2115914" cy="1808208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518315" y="427602"/>
            <a:ext cx="6334919" cy="2005248"/>
            <a:chOff x="927430" y="1281321"/>
            <a:chExt cx="9296646" cy="2942750"/>
          </a:xfrm>
        </p:grpSpPr>
        <p:grpSp>
          <p:nvGrpSpPr>
            <p:cNvPr id="50" name="그룹 49"/>
            <p:cNvGrpSpPr/>
            <p:nvPr/>
          </p:nvGrpSpPr>
          <p:grpSpPr>
            <a:xfrm>
              <a:off x="927430" y="1510724"/>
              <a:ext cx="7054613" cy="2713347"/>
              <a:chOff x="386842" y="3521083"/>
              <a:chExt cx="7054613" cy="2713347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2" b="95568" l="182" r="98364">
                            <a14:foregroundMark x1="21273" y1="70083" x2="46182" y2="69252"/>
                            <a14:foregroundMark x1="38364" y1="76454" x2="50727" y2="77008"/>
                            <a14:foregroundMark x1="53455" y1="62604" x2="80364" y2="60665"/>
                            <a14:foregroundMark x1="85273" y1="18283" x2="90000" y2="180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842" y="3521083"/>
                <a:ext cx="4133909" cy="2713347"/>
              </a:xfrm>
              <a:prstGeom prst="rect">
                <a:avLst/>
              </a:prstGeom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4540117" y="4143321"/>
                <a:ext cx="2901338" cy="15777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pc="300" dirty="0" smtClean="0">
                    <a:solidFill>
                      <a:srgbClr val="44546A"/>
                    </a:solidFill>
                    <a:latin typeface="Century Gothic" panose="020B0502020202020204" pitchFamily="34" charset="0"/>
                  </a:rPr>
                  <a:t>Digital Pin</a:t>
                </a:r>
              </a:p>
              <a:p>
                <a:r>
                  <a:rPr lang="en-US" altLang="ko-KR" spc="300" dirty="0" smtClean="0">
                    <a:solidFill>
                      <a:srgbClr val="44546A"/>
                    </a:solidFill>
                    <a:latin typeface="Century Gothic" panose="020B0502020202020204" pitchFamily="34" charset="0"/>
                  </a:rPr>
                  <a:t>Ground</a:t>
                </a:r>
              </a:p>
              <a:p>
                <a:r>
                  <a:rPr lang="en-US" altLang="ko-KR" spc="300" dirty="0" smtClean="0">
                    <a:solidFill>
                      <a:srgbClr val="44546A"/>
                    </a:solidFill>
                    <a:latin typeface="Century Gothic" panose="020B0502020202020204" pitchFamily="34" charset="0"/>
                  </a:rPr>
                  <a:t>5V</a:t>
                </a:r>
                <a:endParaRPr lang="en-US" altLang="ko-KR" spc="300" dirty="0">
                  <a:solidFill>
                    <a:srgbClr val="44546A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90547" y="3947307"/>
                <a:ext cx="2106175" cy="3320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0547" y="5399706"/>
                <a:ext cx="440589" cy="33206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9"/>
            <a:srcRect t="9972" b="12618"/>
            <a:stretch/>
          </p:blipFill>
          <p:spPr>
            <a:xfrm rot="16200000">
              <a:off x="7613712" y="1613707"/>
              <a:ext cx="2942750" cy="2277978"/>
            </a:xfrm>
            <a:prstGeom prst="rect">
              <a:avLst/>
            </a:prstGeom>
          </p:spPr>
        </p:pic>
        <p:cxnSp>
          <p:nvCxnSpPr>
            <p:cNvPr id="52" name="꺾인 연결선 51"/>
            <p:cNvCxnSpPr/>
            <p:nvPr/>
          </p:nvCxnSpPr>
          <p:spPr>
            <a:xfrm flipV="1">
              <a:off x="3901440" y="1510724"/>
              <a:ext cx="3779520" cy="424210"/>
            </a:xfrm>
            <a:prstGeom prst="bentConnector3">
              <a:avLst>
                <a:gd name="adj1" fmla="val 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5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SKETCH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5706" y="506999"/>
            <a:ext cx="34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Variable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5706" y="1444779"/>
            <a:ext cx="49798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colorPin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[4] [3] = {{13, 12, 11},</a:t>
            </a:r>
          </a:p>
          <a:p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                     {10, 9, 8},</a:t>
            </a:r>
          </a:p>
          <a:p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                     {7, 6, 5},</a:t>
            </a:r>
          </a:p>
          <a:p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                     {4, 3, 2}};</a:t>
            </a: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button1Pin = 22;</a:t>
            </a: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button2Pin = 23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;</a:t>
            </a:r>
          </a:p>
          <a:p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r>
              <a:rPr lang="en-US" altLang="ko-KR" sz="1600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check = 0;</a:t>
            </a:r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mode1 = 0;</a:t>
            </a: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mode2 = 0;</a:t>
            </a:r>
          </a:p>
          <a:p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red = 0;</a:t>
            </a: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green = 0;</a:t>
            </a:r>
          </a:p>
          <a:p>
            <a:r>
              <a:rPr lang="en-US" altLang="ko-KR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blue = 0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;</a:t>
            </a:r>
          </a:p>
          <a:p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bool switch1 = 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false;</a:t>
            </a:r>
          </a:p>
          <a:p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b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ool 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switch2 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= false;</a:t>
            </a:r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98483" y="2383498"/>
            <a:ext cx="690482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void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setShape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(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shape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)</a:t>
            </a:r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1"/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1"/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달의 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모양 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변경</a:t>
            </a:r>
            <a:r>
              <a:rPr lang="en-US" altLang="ko-KR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– </a:t>
            </a:r>
            <a:r>
              <a:rPr lang="en-US" altLang="ko-KR" sz="1600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setLed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()</a:t>
            </a:r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void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setColor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(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color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)</a:t>
            </a:r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1"/>
            <a:endParaRPr lang="en-US" altLang="ko-KR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1"/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달의 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색깔 변경 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– red, green, blue 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값 변경</a:t>
            </a:r>
            <a:endParaRPr lang="ko-KR" altLang="en-US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void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setLed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(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n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,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red1,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green1, </a:t>
            </a:r>
            <a:r>
              <a:rPr lang="ko-KR" altLang="en-US" sz="1600" spc="300" dirty="0" err="1">
                <a:solidFill>
                  <a:srgbClr val="44546A"/>
                </a:solidFill>
                <a:latin typeface="Century Gothic" panose="020B0502020202020204" pitchFamily="34" charset="0"/>
              </a:rPr>
              <a:t>int</a:t>
            </a:r>
            <a:r>
              <a:rPr lang="ko-KR" altLang="en-US" sz="1600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blue1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)</a:t>
            </a:r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1"/>
            <a:endParaRPr lang="en-US" altLang="ko-KR" sz="1600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1"/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행마다 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색깔 설정 </a:t>
            </a:r>
            <a:r>
              <a:rPr lang="ko-KR" altLang="en-US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함수 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– </a:t>
            </a:r>
            <a:r>
              <a:rPr lang="en-US" altLang="ko-KR" sz="1600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digitalWrite</a:t>
            </a:r>
            <a:r>
              <a:rPr lang="en-US" altLang="ko-KR" sz="1600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()</a:t>
            </a:r>
            <a:endParaRPr lang="ko-KR" altLang="en-US" sz="1600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9247" y="1029280"/>
            <a:ext cx="34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Function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6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3"/>
          <p:cNvCxnSpPr/>
          <p:nvPr/>
        </p:nvCxnSpPr>
        <p:spPr>
          <a:xfrm>
            <a:off x="0" y="5983545"/>
            <a:ext cx="1219041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7477" y="6049336"/>
            <a:ext cx="7578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나눔고딕" panose="020D0604000000000000" pitchFamily="50" charset="-127"/>
                <a:cs typeface="Montserrat" charset="0"/>
              </a:rPr>
              <a:t>SKETCH</a:t>
            </a:r>
            <a:endParaRPr lang="en-US" sz="4800" b="1" dirty="0">
              <a:solidFill>
                <a:schemeClr val="tx1">
                  <a:lumMod val="20000"/>
                  <a:lumOff val="80000"/>
                </a:schemeClr>
              </a:solidFill>
              <a:latin typeface="+mj-lt"/>
              <a:ea typeface="나눔고딕" panose="020D0604000000000000" pitchFamily="50" charset="-127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5706" y="506999"/>
            <a:ext cx="3496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Algorithm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59962" y="1907625"/>
            <a:ext cx="1188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loop() :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20408" y="1907625"/>
            <a:ext cx="57285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버튼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1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클릭 시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AutoNum type="arabicParenBoth"/>
            </a:pP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AutoNum type="arabicParenBoth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switch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문 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2"/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컬러 설정 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-&gt; </a:t>
            </a:r>
            <a:r>
              <a:rPr lang="en-US" altLang="ko-KR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setColor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()</a:t>
            </a: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AutoNum type="arabicParenBoth"/>
            </a:pP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다음 클릭 시 색이 바뀌도록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설정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AutoNum type="arabicParenBoth"/>
            </a:pP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버튼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2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클릭 시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AutoNum type="arabicParenBoth"/>
            </a:pPr>
            <a:r>
              <a:rPr lang="en-US" altLang="ko-KR" spc="300" dirty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Check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변수 설정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2"/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1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이면 모양 바뀜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lvl="2"/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0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이면 멈춤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0540" y="3477285"/>
            <a:ext cx="4166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Check == 1</a:t>
            </a:r>
          </a:p>
          <a:p>
            <a:pPr lvl="1"/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AutoNum type="arabicParenBoth"/>
            </a:pP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모양 설정 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-&gt; </a:t>
            </a:r>
            <a:r>
              <a:rPr lang="en-US" altLang="ko-KR" spc="300" dirty="0" err="1" smtClean="0">
                <a:solidFill>
                  <a:srgbClr val="44546A"/>
                </a:solidFill>
                <a:latin typeface="Century Gothic" panose="020B0502020202020204" pitchFamily="34" charset="0"/>
              </a:rPr>
              <a:t>setShape</a:t>
            </a: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()</a:t>
            </a:r>
          </a:p>
          <a:p>
            <a:pPr marL="800100" lvl="1" indent="-342900">
              <a:buAutoNum type="arabicParenBoth"/>
            </a:pPr>
            <a:r>
              <a:rPr lang="en-US" altLang="ko-KR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 </a:t>
            </a:r>
            <a:r>
              <a:rPr lang="ko-KR" altLang="en-US" spc="300" dirty="0" smtClean="0">
                <a:solidFill>
                  <a:srgbClr val="44546A"/>
                </a:solidFill>
                <a:latin typeface="Century Gothic" panose="020B0502020202020204" pitchFamily="34" charset="0"/>
              </a:rPr>
              <a:t>모양이 바뀌도록 설정</a:t>
            </a:r>
            <a:endParaRPr lang="en-US" altLang="ko-KR" spc="300" dirty="0" smtClean="0">
              <a:solidFill>
                <a:srgbClr val="44546A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pc="300" dirty="0">
              <a:solidFill>
                <a:srgbClr val="44546A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369</Words>
  <Application>Microsoft Office PowerPoint</Application>
  <PresentationFormat>와이드스크린</PresentationFormat>
  <Paragraphs>122</Paragraphs>
  <Slides>12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Montserrat</vt:lpstr>
      <vt:lpstr>Montserrat Light</vt:lpstr>
      <vt:lpstr>나눔고딕</vt:lpstr>
      <vt:lpstr>나눔스퀘어 ExtraBold</vt:lpstr>
      <vt:lpstr>맑은 고딕</vt:lpstr>
      <vt:lpstr>Arial</vt:lpstr>
      <vt:lpstr>Cambria Math</vt:lpstr>
      <vt:lpstr>Century Gothic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</cp:revision>
  <dcterms:created xsi:type="dcterms:W3CDTF">2017-09-18T12:46:21Z</dcterms:created>
  <dcterms:modified xsi:type="dcterms:W3CDTF">2018-11-08T06:28:05Z</dcterms:modified>
</cp:coreProperties>
</file>